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72"/>
  </p:normalViewPr>
  <p:slideViewPr>
    <p:cSldViewPr snapToGrid="0" snapToObjects="1">
      <p:cViewPr varScale="1">
        <p:scale>
          <a:sx n="90" d="100"/>
          <a:sy n="90" d="100"/>
        </p:scale>
        <p:origin x="232" y="688"/>
      </p:cViewPr>
      <p:guideLst>
        <p:guide orient="horz" pos="312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ED5B5-F03B-2E41-AF99-72CB9B7A9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5D158-7DCE-264F-B2EF-C3ACA525B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97668-D145-974E-B291-DD74FDB8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E67DB-391F-DC4B-91E7-98AFBD59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1EE5A-2920-F441-A0DF-D787FE77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701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D678C-5C5B-4544-BBF1-1D4BE64E0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B137DB-EB17-F947-858F-50CEEC9D0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36EDC-0C0C-774C-9D4D-66F995636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CDA54-6D0D-804B-BD26-086CE0D9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93BF9-DC94-9A4D-AC37-6E221CB1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07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4E58EF-415A-D04A-9565-93C0DC01AE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2C6C1-DD19-564B-A57A-3FD156AD3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071A6-88CF-6F41-8C38-3EAB6F782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098DF-353D-1D41-BF65-A5738C93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7C67F-565A-5F4F-8FBC-81E452764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245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FF402-67B6-9846-A72C-F0F833463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10582-1DF8-9543-AF21-E52881984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62FB7B-FE4C-B449-A581-92AC3207F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1B4CC-A1EC-D443-A82C-0D6A7ED3E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3BAC0-094A-0A43-8607-07F08465D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190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15D75-41BA-6149-984E-1A3B5DC66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E9BFF-A16A-E04D-A3DB-E04BC57F5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E6DB9-1C90-FC4F-9901-485682BA4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52C10-BD04-2746-B88B-05CA288AB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7629C-D28C-C84B-B433-772DF007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32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6CDF6-6045-3E4B-8C29-935947C81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B5025-1F8F-074C-8C4C-1C3FF4681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6DDE0B-6BEF-6E45-9FC0-10B8562952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A16DDC-631B-EC43-B52E-BE09D7B6C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AE346D-4E02-F543-8383-794364367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15458-F038-7B44-BD50-7854C24C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8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BF41F-F525-794A-8795-C4AF78DF3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B22E1-BCB4-2548-A1D3-D1320A905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5C8894-E8DD-6E4B-9DF4-22FFF034B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DE541C-C37F-3341-AAB3-3DA3F126C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8BA807-D9D0-E947-B565-4EEB78DA7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37FBE7-F5D3-814D-9B33-222A719CA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6DDB17-4E3A-8A4A-9E68-9A0D142E3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727AB-BB2E-F646-8F28-4D72F2935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06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21DD1-0834-F443-8B6F-A3482E1C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2A42B-A3C4-A14D-BA56-97EE5F3D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666C8-0AE4-F942-9F62-2B4770640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60F94F-2236-154D-AFFF-7916A9C5D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98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4D7068-7247-2240-A39A-F3F9F9314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974F-D938-8247-BB60-48EC673E4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FDE2B-0878-4C4E-90E1-352BBB639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6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41DD8-DD4C-3040-BB6F-1FCCA9EE4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B9C96-F2B6-3143-AA2D-8F7878B5D6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961694-7D7C-DF4A-AEE9-03A5E8705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D14D4-C15C-034E-AC7D-A400CA0CA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C58A2-0C99-9445-8304-3E07713C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B019F-DD59-1D42-8F07-C8BBF45AF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02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E07D2-9AB3-AB4A-9E31-66036EBDC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50388C-C8FB-8C4D-8360-96163214D0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43DF5-6A45-1746-83FF-97246237F1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18B324-FA7A-4C44-A348-D1D3B95E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4CE851-5F6A-ED41-8E7B-85EC56104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B83AB-D64A-3049-9CE0-FE9CAAD6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52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FA067D-74D1-4B42-AAB2-B5C0DE4A8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1AD57-8C45-524D-8C6A-3F058F0FF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0D522-9CAA-DB49-B8F9-06EBC789E2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502DC-88B3-EC4E-B9EA-EAC709D87144}" type="datetimeFigureOut">
              <a:rPr lang="en-US" smtClean="0"/>
              <a:t>7/8/21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7594D-EB3C-CF44-83E9-73615EB9D1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DC728-BF17-1743-833D-F4B8820FA3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5B62A-95BC-244E-BB1A-0C8CCB38C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838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234BCC6-39B9-47D9-8BF8-C665401A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941B432E-F884-3D46-9FD6-43E6E230F2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51" r="-2" b="2334"/>
          <a:stretch/>
        </p:blipFill>
        <p:spPr>
          <a:xfrm>
            <a:off x="4883025" y="10"/>
            <a:ext cx="7308975" cy="3364982"/>
          </a:xfrm>
          <a:custGeom>
            <a:avLst/>
            <a:gdLst/>
            <a:ahLst/>
            <a:cxnLst/>
            <a:rect l="l" t="t" r="r" b="b"/>
            <a:pathLst>
              <a:path w="7308975" h="3364992">
                <a:moveTo>
                  <a:pt x="0" y="0"/>
                </a:moveTo>
                <a:lnTo>
                  <a:pt x="7308975" y="0"/>
                </a:lnTo>
                <a:lnTo>
                  <a:pt x="7308975" y="3364992"/>
                </a:lnTo>
                <a:lnTo>
                  <a:pt x="1210305" y="3364992"/>
                </a:lnTo>
                <a:lnTo>
                  <a:pt x="1192705" y="2943200"/>
                </a:lnTo>
                <a:cubicBezTo>
                  <a:pt x="1098874" y="1825108"/>
                  <a:pt x="684692" y="821621"/>
                  <a:pt x="62981" y="69271"/>
                </a:cubicBezTo>
                <a:close/>
              </a:path>
            </a:pathLst>
          </a:custGeom>
        </p:spPr>
      </p:pic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2A9CE9D-DAC3-40AF-B504-78A64A909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4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4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4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4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06D7452-6CDE-4381-86CE-07B245938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7332" cy="6858000"/>
          </a:xfrm>
          <a:custGeom>
            <a:avLst/>
            <a:gdLst>
              <a:gd name="connsiteX0" fmla="*/ 0 w 6087332"/>
              <a:gd name="connsiteY0" fmla="*/ 0 h 6858000"/>
              <a:gd name="connsiteX1" fmla="*/ 4874355 w 6087332"/>
              <a:gd name="connsiteY1" fmla="*/ 0 h 6858000"/>
              <a:gd name="connsiteX2" fmla="*/ 4937337 w 6087332"/>
              <a:gd name="connsiteY2" fmla="*/ 69271 h 6858000"/>
              <a:gd name="connsiteX3" fmla="*/ 6087332 w 6087332"/>
              <a:gd name="connsiteY3" fmla="*/ 3429000 h 6858000"/>
              <a:gd name="connsiteX4" fmla="*/ 4937337 w 6087332"/>
              <a:gd name="connsiteY4" fmla="*/ 6788730 h 6858000"/>
              <a:gd name="connsiteX5" fmla="*/ 4874355 w 6087332"/>
              <a:gd name="connsiteY5" fmla="*/ 6858000 h 6858000"/>
              <a:gd name="connsiteX6" fmla="*/ 0 w 6087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7332" h="6858000">
                <a:moveTo>
                  <a:pt x="0" y="0"/>
                </a:moveTo>
                <a:lnTo>
                  <a:pt x="4874355" y="0"/>
                </a:lnTo>
                <a:lnTo>
                  <a:pt x="4937337" y="69271"/>
                </a:lnTo>
                <a:cubicBezTo>
                  <a:pt x="5647863" y="929100"/>
                  <a:pt x="6087332" y="2116944"/>
                  <a:pt x="6087332" y="3429000"/>
                </a:cubicBezTo>
                <a:cubicBezTo>
                  <a:pt x="6087332" y="4741056"/>
                  <a:pt x="5647863" y="5928900"/>
                  <a:pt x="4937337" y="6788730"/>
                </a:cubicBezTo>
                <a:lnTo>
                  <a:pt x="487435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55B502-897B-8C46-9207-5B4AA4A96D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912" y="1524659"/>
            <a:ext cx="5019074" cy="2774088"/>
          </a:xfrm>
        </p:spPr>
        <p:txBody>
          <a:bodyPr>
            <a:normAutofit/>
          </a:bodyPr>
          <a:lstStyle/>
          <a:p>
            <a:pPr algn="l"/>
            <a:r>
              <a:rPr lang="en-US" sz="5400" dirty="0">
                <a:latin typeface="Helvetica" pitchFamily="2" charset="0"/>
                <a:cs typeface="Arial" panose="020B0604020202020204" pitchFamily="34" charset="0"/>
              </a:rPr>
              <a:t>Cryptocurrency Pricing Model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E8EA313-395A-304E-87E8-04A761CD2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8912" y="4687367"/>
            <a:ext cx="4917948" cy="1335024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1600" dirty="0">
                <a:latin typeface="Helvetica" pitchFamily="2" charset="0"/>
              </a:rPr>
              <a:t>Final Class Project</a:t>
            </a:r>
          </a:p>
          <a:p>
            <a:pPr algn="l"/>
            <a:r>
              <a:rPr lang="en-US" sz="1600" dirty="0">
                <a:latin typeface="Helvetica" pitchFamily="2" charset="0"/>
              </a:rPr>
              <a:t>Columbia School of Engineering</a:t>
            </a:r>
          </a:p>
          <a:p>
            <a:pPr algn="l"/>
            <a:r>
              <a:rPr lang="en-US" sz="1600" dirty="0">
                <a:latin typeface="Helvetica" pitchFamily="2" charset="0"/>
              </a:rPr>
              <a:t>Data Analytics and Visualization</a:t>
            </a:r>
          </a:p>
          <a:p>
            <a:pPr algn="l"/>
            <a:r>
              <a:rPr lang="en-US" sz="1600" dirty="0">
                <a:latin typeface="Helvetica" pitchFamily="2" charset="0"/>
              </a:rPr>
              <a:t>July 2021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2DA937-8B55-4317-BD32-98D7AF30E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52EE5A8-045B-4D39-8ED1-51333408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461119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D6293E-0988-124C-818F-28BE37D993AF}"/>
              </a:ext>
            </a:extLst>
          </p:cNvPr>
          <p:cNvSpPr txBox="1"/>
          <p:nvPr/>
        </p:nvSpPr>
        <p:spPr>
          <a:xfrm>
            <a:off x="6921663" y="4577743"/>
            <a:ext cx="4444674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dirty="0">
                <a:latin typeface="Helvetica" pitchFamily="2" charset="0"/>
              </a:rPr>
              <a:t>Collaborators: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latin typeface="Helvetica" pitchFamily="2" charset="0"/>
              </a:rPr>
              <a:t>  </a:t>
            </a:r>
            <a:r>
              <a:rPr lang="en-US" sz="1600" dirty="0" err="1">
                <a:latin typeface="Helvetica" pitchFamily="2" charset="0"/>
              </a:rPr>
              <a:t>Bimla</a:t>
            </a:r>
            <a:r>
              <a:rPr lang="en-US" sz="1600" dirty="0">
                <a:latin typeface="Helvetica" pitchFamily="2" charset="0"/>
              </a:rPr>
              <a:t> Basnet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latin typeface="Helvetica" pitchFamily="2" charset="0"/>
              </a:rPr>
              <a:t>  Cameron Ewan</a:t>
            </a:r>
          </a:p>
          <a:p>
            <a:pPr>
              <a:spcAft>
                <a:spcPts val="600"/>
              </a:spcAft>
            </a:pPr>
            <a:r>
              <a:rPr lang="en-US" sz="1600" dirty="0">
                <a:latin typeface="Helvetica" pitchFamily="2" charset="0"/>
              </a:rPr>
              <a:t>  Bob </a:t>
            </a:r>
            <a:r>
              <a:rPr lang="en-US" sz="1600" dirty="0" err="1">
                <a:latin typeface="Helvetica" pitchFamily="2" charset="0"/>
              </a:rPr>
              <a:t>Ciminera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EA8480-F250-7543-A42A-5E0A10E7A599}"/>
              </a:ext>
            </a:extLst>
          </p:cNvPr>
          <p:cNvSpPr/>
          <p:nvPr/>
        </p:nvSpPr>
        <p:spPr>
          <a:xfrm>
            <a:off x="438912" y="485422"/>
            <a:ext cx="1175399" cy="4289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05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230951-D65A-924A-84CB-31D08253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 Currency Pricing Project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73108C-8455-8E45-9617-A4B032BE10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Problem Statement:</a:t>
            </a:r>
          </a:p>
          <a:p>
            <a:pPr marL="0" indent="0">
              <a:buNone/>
            </a:pPr>
            <a:r>
              <a:rPr lang="en-US" i="1" dirty="0"/>
              <a:t>Can crypto currency pricing be predicted with an accuracy &gt;= 75% using machine learning techniques?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65F49D-38BE-BB42-A1D8-70760EDAD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29388" y="1825625"/>
            <a:ext cx="5181600" cy="4351338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Collaborators: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err="1"/>
              <a:t>Bimala</a:t>
            </a:r>
            <a:r>
              <a:rPr lang="en-US" dirty="0"/>
              <a:t> Basnet</a:t>
            </a:r>
          </a:p>
          <a:p>
            <a:pPr marL="0" indent="0">
              <a:buNone/>
            </a:pPr>
            <a:r>
              <a:rPr lang="en-US" dirty="0"/>
              <a:t> Cameron Ewan</a:t>
            </a:r>
          </a:p>
          <a:p>
            <a:pPr marL="0" indent="0">
              <a:buNone/>
            </a:pPr>
            <a:r>
              <a:rPr lang="en-US" dirty="0"/>
              <a:t> Bob </a:t>
            </a:r>
            <a:r>
              <a:rPr lang="en-US" dirty="0" err="1"/>
              <a:t>Ciminera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423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7A7A-A313-124F-BA54-5294AB221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for Crypto Pricing Model</a:t>
            </a:r>
            <a:br>
              <a:rPr lang="en-US" dirty="0"/>
            </a:b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84ED76-86AD-7C4D-909F-A662D58490C2}"/>
              </a:ext>
            </a:extLst>
          </p:cNvPr>
          <p:cNvSpPr/>
          <p:nvPr/>
        </p:nvSpPr>
        <p:spPr>
          <a:xfrm>
            <a:off x="1139616" y="1675431"/>
            <a:ext cx="192024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Market Data</a:t>
            </a:r>
          </a:p>
          <a:p>
            <a:pPr algn="ctr"/>
            <a:r>
              <a:rPr lang="en-US" dirty="0"/>
              <a:t>Bob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568F65-057A-854C-9BD0-C75AC5F036B9}"/>
              </a:ext>
            </a:extLst>
          </p:cNvPr>
          <p:cNvSpPr/>
          <p:nvPr/>
        </p:nvSpPr>
        <p:spPr>
          <a:xfrm>
            <a:off x="3897667" y="1675431"/>
            <a:ext cx="192024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  <a:p>
            <a:pPr algn="ctr"/>
            <a:r>
              <a:rPr lang="en-US" dirty="0" err="1"/>
              <a:t>Bimla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1779C8-3D98-A443-A974-25D2DF580A6B}"/>
              </a:ext>
            </a:extLst>
          </p:cNvPr>
          <p:cNvSpPr/>
          <p:nvPr/>
        </p:nvSpPr>
        <p:spPr>
          <a:xfrm>
            <a:off x="6655718" y="1695451"/>
            <a:ext cx="192024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</a:t>
            </a:r>
          </a:p>
          <a:p>
            <a:pPr algn="ctr"/>
            <a:r>
              <a:rPr lang="en-US" dirty="0"/>
              <a:t>Ewan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10AD31-9FAD-4149-822C-2EA16E2ADAA9}"/>
              </a:ext>
            </a:extLst>
          </p:cNvPr>
          <p:cNvSpPr/>
          <p:nvPr/>
        </p:nvSpPr>
        <p:spPr>
          <a:xfrm>
            <a:off x="9413769" y="1695451"/>
            <a:ext cx="192024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Presentation</a:t>
            </a:r>
          </a:p>
          <a:p>
            <a:pPr algn="ctr"/>
            <a:r>
              <a:rPr lang="en-US" dirty="0"/>
              <a:t>Bob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806A30-DF04-BE49-9ED4-E81A55835BAC}"/>
              </a:ext>
            </a:extLst>
          </p:cNvPr>
          <p:cNvSpPr/>
          <p:nvPr/>
        </p:nvSpPr>
        <p:spPr>
          <a:xfrm>
            <a:off x="1188719" y="2829499"/>
            <a:ext cx="1871136" cy="36633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Extract:</a:t>
            </a:r>
          </a:p>
          <a:p>
            <a:r>
              <a:rPr lang="en-US" dirty="0"/>
              <a:t>Source API’s:</a:t>
            </a:r>
          </a:p>
          <a:p>
            <a:r>
              <a:rPr lang="en-US" dirty="0"/>
              <a:t>- </a:t>
            </a:r>
            <a:r>
              <a:rPr lang="en-US" dirty="0" err="1"/>
              <a:t>coingecko.com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lunarcrush.com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messari.io.com</a:t>
            </a:r>
            <a:endParaRPr lang="en-US" dirty="0"/>
          </a:p>
          <a:p>
            <a:r>
              <a:rPr lang="en-US" dirty="0"/>
              <a:t>Pandas notebooks</a:t>
            </a:r>
          </a:p>
          <a:p>
            <a:endParaRPr lang="en-US" dirty="0"/>
          </a:p>
          <a:p>
            <a:r>
              <a:rPr lang="en-US" dirty="0"/>
              <a:t>Outputs:</a:t>
            </a:r>
          </a:p>
          <a:p>
            <a:r>
              <a:rPr lang="en-US" dirty="0"/>
              <a:t>market csv</a:t>
            </a:r>
          </a:p>
          <a:p>
            <a:r>
              <a:rPr lang="en-US" dirty="0"/>
              <a:t>sentiment csv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738588-4F9B-9547-9074-91D1629C7CAF}"/>
              </a:ext>
            </a:extLst>
          </p:cNvPr>
          <p:cNvSpPr/>
          <p:nvPr/>
        </p:nvSpPr>
        <p:spPr>
          <a:xfrm>
            <a:off x="3893755" y="2829499"/>
            <a:ext cx="1920239" cy="36633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Transform &amp; Load: ERD</a:t>
            </a:r>
          </a:p>
          <a:p>
            <a:r>
              <a:rPr lang="en-US" dirty="0"/>
              <a:t>Postgres SQL</a:t>
            </a:r>
          </a:p>
          <a:p>
            <a:r>
              <a:rPr lang="en-US" dirty="0" err="1"/>
              <a:t>Colab</a:t>
            </a:r>
            <a:r>
              <a:rPr lang="en-US" dirty="0"/>
              <a:t> notebooks</a:t>
            </a:r>
          </a:p>
          <a:p>
            <a:r>
              <a:rPr lang="en-US" dirty="0"/>
              <a:t>AWS DB</a:t>
            </a:r>
          </a:p>
          <a:p>
            <a:endParaRPr lang="en-US" dirty="0"/>
          </a:p>
          <a:p>
            <a:r>
              <a:rPr lang="en-US" dirty="0"/>
              <a:t>Outputs:</a:t>
            </a:r>
          </a:p>
          <a:p>
            <a:r>
              <a:rPr lang="en-US" dirty="0"/>
              <a:t>ERD - Schema</a:t>
            </a:r>
          </a:p>
          <a:p>
            <a:r>
              <a:rPr lang="en-US" dirty="0"/>
              <a:t>3 Tables AWS DB:</a:t>
            </a:r>
          </a:p>
          <a:p>
            <a:r>
              <a:rPr lang="en-US" dirty="0"/>
              <a:t> 1. coin gecko</a:t>
            </a:r>
          </a:p>
          <a:p>
            <a:r>
              <a:rPr lang="en-US" dirty="0"/>
              <a:t> 2. lunar crush</a:t>
            </a:r>
          </a:p>
          <a:p>
            <a:r>
              <a:rPr lang="en-US" dirty="0"/>
              <a:t> 3. combined 1&amp;2</a:t>
            </a:r>
          </a:p>
          <a:p>
            <a:r>
              <a:rPr lang="en-US" dirty="0"/>
              <a:t>Combined csv</a:t>
            </a:r>
          </a:p>
          <a:p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AF0BCDF-D046-144D-B86E-11771C977C75}"/>
              </a:ext>
            </a:extLst>
          </p:cNvPr>
          <p:cNvSpPr/>
          <p:nvPr/>
        </p:nvSpPr>
        <p:spPr>
          <a:xfrm>
            <a:off x="6647894" y="2825310"/>
            <a:ext cx="1920239" cy="36633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Supervised ML: </a:t>
            </a:r>
          </a:p>
          <a:p>
            <a:r>
              <a:rPr lang="en-US" dirty="0" err="1"/>
              <a:t>imblearn</a:t>
            </a:r>
            <a:r>
              <a:rPr lang="en-US" dirty="0"/>
              <a:t> modules</a:t>
            </a:r>
          </a:p>
          <a:p>
            <a:r>
              <a:rPr lang="en-US" dirty="0" err="1"/>
              <a:t>sklearn</a:t>
            </a:r>
            <a:r>
              <a:rPr lang="en-US" dirty="0"/>
              <a:t> modules</a:t>
            </a:r>
          </a:p>
          <a:p>
            <a:r>
              <a:rPr lang="en-US" dirty="0" err="1"/>
              <a:t>RandomForest</a:t>
            </a:r>
            <a:r>
              <a:rPr lang="en-US" dirty="0"/>
              <a:t> </a:t>
            </a:r>
          </a:p>
          <a:p>
            <a:r>
              <a:rPr lang="en-US" dirty="0"/>
              <a:t>Pandas notebooks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Outputs:</a:t>
            </a:r>
          </a:p>
          <a:p>
            <a:r>
              <a:rPr lang="en-US" dirty="0"/>
              <a:t>Preprocessed data</a:t>
            </a:r>
          </a:p>
          <a:p>
            <a:r>
              <a:rPr lang="en-US" dirty="0"/>
              <a:t>Trained ML Model</a:t>
            </a:r>
          </a:p>
          <a:p>
            <a:r>
              <a:rPr lang="en-US" dirty="0"/>
              <a:t>75% Accuracy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78637EE-DF13-7840-95C9-319553F2561D}"/>
              </a:ext>
            </a:extLst>
          </p:cNvPr>
          <p:cNvSpPr/>
          <p:nvPr/>
        </p:nvSpPr>
        <p:spPr>
          <a:xfrm>
            <a:off x="9402033" y="2825310"/>
            <a:ext cx="1920239" cy="36633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/>
              <a:t>Visualization: </a:t>
            </a:r>
          </a:p>
          <a:p>
            <a:r>
              <a:rPr lang="en-US" dirty="0"/>
              <a:t>Tableau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Outputs: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Story </a:t>
            </a:r>
          </a:p>
          <a:p>
            <a:r>
              <a:rPr lang="en-US" dirty="0"/>
              <a:t>ML Output</a:t>
            </a:r>
          </a:p>
          <a:p>
            <a:r>
              <a:rPr lang="en-US" dirty="0"/>
              <a:t>Analysis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C010844D-A0F1-EB4A-AA0F-DE7B5564A52C}"/>
              </a:ext>
            </a:extLst>
          </p:cNvPr>
          <p:cNvSpPr/>
          <p:nvPr/>
        </p:nvSpPr>
        <p:spPr>
          <a:xfrm>
            <a:off x="3255348" y="3986213"/>
            <a:ext cx="442913" cy="2905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86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3B6A7C-C439-3D4F-8538-B725F2A4F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Dictionary:  Sentiment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B2352-60E9-A047-9AA3-E31B39383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18" y="1690688"/>
            <a:ext cx="10291763" cy="441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4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BCFBD-6A49-1E4E-BFFA-25C241355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Dictionary:  Market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B954DA-E8F4-D041-8DED-ECA3013CF924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47928" y="1690688"/>
            <a:ext cx="10296144" cy="440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1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1C0F47-09C8-5E4A-AD94-D1152E6F3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887"/>
            <a:ext cx="12192000" cy="66202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06F76B-D090-B342-974D-819F091E7E84}"/>
              </a:ext>
            </a:extLst>
          </p:cNvPr>
          <p:cNvSpPr txBox="1"/>
          <p:nvPr/>
        </p:nvSpPr>
        <p:spPr>
          <a:xfrm>
            <a:off x="3631053" y="66288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 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340AD7-8B9E-164B-B495-D97449E69348}"/>
              </a:ext>
            </a:extLst>
          </p:cNvPr>
          <p:cNvSpPr txBox="1"/>
          <p:nvPr/>
        </p:nvSpPr>
        <p:spPr>
          <a:xfrm>
            <a:off x="6338888" y="66854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 18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CC9CFB-0BAF-6143-B473-68E019E7D3BC}"/>
              </a:ext>
            </a:extLst>
          </p:cNvPr>
          <p:cNvSpPr txBox="1"/>
          <p:nvPr/>
        </p:nvSpPr>
        <p:spPr>
          <a:xfrm>
            <a:off x="9463088" y="662885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 25</a:t>
            </a:r>
          </a:p>
        </p:txBody>
      </p:sp>
    </p:spTree>
    <p:extLst>
      <p:ext uri="{BB962C8B-B14F-4D97-AF65-F5344CB8AC3E}">
        <p14:creationId xmlns:p14="http://schemas.microsoft.com/office/powerpoint/2010/main" val="235254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D05743-4B73-664B-A653-85AED7847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6CE609-F78C-6F47-8D7F-73B78BBF1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698"/>
            <a:ext cx="12192000" cy="6276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24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190</Words>
  <Application>Microsoft Macintosh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Avenir Next LT Pro</vt:lpstr>
      <vt:lpstr>Calibri</vt:lpstr>
      <vt:lpstr>Calibri Light</vt:lpstr>
      <vt:lpstr>Helvetica</vt:lpstr>
      <vt:lpstr>Office Theme</vt:lpstr>
      <vt:lpstr>Cryptocurrency Pricing Model</vt:lpstr>
      <vt:lpstr>Crypto Currency Pricing Project Overview</vt:lpstr>
      <vt:lpstr>Architecture for Crypto Pricing Model </vt:lpstr>
      <vt:lpstr>Data Dictionary:  Sentiment Data</vt:lpstr>
      <vt:lpstr>Data Dictionary:  Market Data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 Pricing Model</dc:title>
  <dc:creator>Bob Ciminera</dc:creator>
  <cp:lastModifiedBy>Bob Ciminera</cp:lastModifiedBy>
  <cp:revision>17</cp:revision>
  <dcterms:created xsi:type="dcterms:W3CDTF">2021-07-05T06:31:57Z</dcterms:created>
  <dcterms:modified xsi:type="dcterms:W3CDTF">2021-07-09T00:05:35Z</dcterms:modified>
</cp:coreProperties>
</file>

<file path=docProps/thumbnail.jpeg>
</file>